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6858000" cy="10080625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1" d="100"/>
          <a:sy n="121" d="100"/>
        </p:scale>
        <p:origin x="1214" y="-16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6E75B-254E-4E72-BFDE-AE4D5E9DAD22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379663" y="1143000"/>
            <a:ext cx="20986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EF224-68A0-412C-AC47-37FCCC8209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1250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8EF224-68A0-412C-AC47-37FCCC82096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7925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25A70-C8A0-8C8E-6D19-913127FFB2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649770"/>
            <a:ext cx="5143500" cy="3509551"/>
          </a:xfrm>
        </p:spPr>
        <p:txBody>
          <a:bodyPr anchor="b"/>
          <a:lstStyle>
            <a:lvl1pPr algn="ctr">
              <a:defRPr sz="8819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4297CA0-7F83-ECE7-0D49-8B607F703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5294662"/>
            <a:ext cx="5143500" cy="2433817"/>
          </a:xfrm>
        </p:spPr>
        <p:txBody>
          <a:bodyPr/>
          <a:lstStyle>
            <a:lvl1pPr marL="0" indent="0" algn="ctr">
              <a:buNone/>
              <a:defRPr sz="3528"/>
            </a:lvl1pPr>
            <a:lvl2pPr marL="672038" indent="0" algn="ctr">
              <a:buNone/>
              <a:defRPr sz="2940"/>
            </a:lvl2pPr>
            <a:lvl3pPr marL="1344077" indent="0" algn="ctr">
              <a:buNone/>
              <a:defRPr sz="2646"/>
            </a:lvl3pPr>
            <a:lvl4pPr marL="2016115" indent="0" algn="ctr">
              <a:buNone/>
              <a:defRPr sz="2352"/>
            </a:lvl4pPr>
            <a:lvl5pPr marL="2688153" indent="0" algn="ctr">
              <a:buNone/>
              <a:defRPr sz="2352"/>
            </a:lvl5pPr>
            <a:lvl6pPr marL="3360191" indent="0" algn="ctr">
              <a:buNone/>
              <a:defRPr sz="2352"/>
            </a:lvl6pPr>
            <a:lvl7pPr marL="4032230" indent="0" algn="ctr">
              <a:buNone/>
              <a:defRPr sz="2352"/>
            </a:lvl7pPr>
            <a:lvl8pPr marL="4704268" indent="0" algn="ctr">
              <a:buNone/>
              <a:defRPr sz="2352"/>
            </a:lvl8pPr>
            <a:lvl9pPr marL="5376306" indent="0" algn="ctr">
              <a:buNone/>
              <a:defRPr sz="2352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20152B-13D0-F9DF-0FE3-DAC3B24A8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923CBA-91BE-DD13-20D3-D72F13C5D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C43D5F-2544-2EBA-892C-5A2F518FD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785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F70FED-FDBF-1F1F-6CE0-9428990DC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8E1511-2E01-0071-E33C-631A2E2D23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FADDEE-11DF-CD47-94A2-910935507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FD74DD-32F6-8EF7-5B0C-3B06483C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67F63A-1737-0C5C-1976-302BD2DE1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5709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E595707-B690-CFD2-9A77-B2CF61880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536700"/>
            <a:ext cx="1478756" cy="8542864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D7D8E60-B758-0522-F6A5-8CF419204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536700"/>
            <a:ext cx="4350544" cy="854286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021B99-844D-3072-0FCD-1CD714995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4BC4561-7437-0287-4FFD-0A1E6C1F7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762785-0E0F-7345-7B7D-1C994E7C3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6961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47CFD6-2662-5A38-FC2F-91953ADF2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023993-1038-B838-8B2D-EA166DC03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4CE8AE-D5C9-64F9-872C-691B007D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29B6D1-45EE-957F-27DF-FF600C297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D0A1C7-5AFF-44A7-A2FE-D497A4243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0214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AD0EFF-D025-0620-622F-3D500698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2513157"/>
            <a:ext cx="5915025" cy="419325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754703-4D58-8EEC-4983-BBD338B95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6746086"/>
            <a:ext cx="5915025" cy="2205136"/>
          </a:xfrm>
        </p:spPr>
        <p:txBody>
          <a:bodyPr/>
          <a:lstStyle>
            <a:lvl1pPr marL="0" indent="0">
              <a:buNone/>
              <a:defRPr sz="3528">
                <a:solidFill>
                  <a:schemeClr val="tx1">
                    <a:tint val="82000"/>
                  </a:schemeClr>
                </a:solidFill>
              </a:defRPr>
            </a:lvl1pPr>
            <a:lvl2pPr marL="672038" indent="0">
              <a:buNone/>
              <a:defRPr sz="2940">
                <a:solidFill>
                  <a:schemeClr val="tx1">
                    <a:tint val="82000"/>
                  </a:schemeClr>
                </a:solidFill>
              </a:defRPr>
            </a:lvl2pPr>
            <a:lvl3pPr marL="1344077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3pPr>
            <a:lvl4pPr marL="2016115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4pPr>
            <a:lvl5pPr marL="2688153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5pPr>
            <a:lvl6pPr marL="3360191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6pPr>
            <a:lvl7pPr marL="4032230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7pPr>
            <a:lvl8pPr marL="4704268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8pPr>
            <a:lvl9pPr marL="5376306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C64101-3C77-2FAA-2764-6454A5BE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6B65BA-AB56-0E7A-3587-25DA90A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9FB90-D119-5ABF-8306-C955EBB5F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530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EC8CF3-7C9D-985C-160E-065FBDE33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F18801-BA07-7992-17A2-89B937209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2683500"/>
            <a:ext cx="2914650" cy="639606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601B10-D349-2EF5-678A-E5321E45CF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1863" y="2683500"/>
            <a:ext cx="2914650" cy="639606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BA2900-8A1F-406A-05D4-2D882ABC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C17F07-38BD-938A-14E2-076344A5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47DE8D-F69E-94A7-0AC5-1E41A740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359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8CE7E8-59B9-48DD-C2FA-EA4EBFE3B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536701"/>
            <a:ext cx="5915025" cy="194845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1B9AEDC-3677-8883-E64D-A08FB1FC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2471154"/>
            <a:ext cx="2901255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D193976-410D-441E-FD03-E04853C27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3682228"/>
            <a:ext cx="2901255" cy="54160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35DDD44-B7D6-2654-3C54-24E881F454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71863" y="2471154"/>
            <a:ext cx="2915543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E557749-D7E8-FB82-D84C-C82EE5BA59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863" y="3682228"/>
            <a:ext cx="2915543" cy="54160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E5DA20F-1E9A-F91A-225A-C4FB3305A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6E85F7E-7234-94A4-9A44-66DE4AD6B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D232F3C-0329-2E5D-CDF9-0DEF187F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80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BF2E07-EA20-E56A-92B5-BAFDE527C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A2CEE1E-9F30-F845-97A6-D9BFCE8E9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976C810-A2DF-ED09-F970-7A14662C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7D1893-5DB3-6A3A-7E53-7B6EF5BEA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4543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4BAA2AD-0073-2654-B94E-65A46AFC5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E124CEC-B8EA-291D-74C4-A45DAAA58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1000B5D-5050-8A37-FE4B-1FD25A2D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8881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0112E3-665F-4B04-8A5B-E3E9524A3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72042"/>
            <a:ext cx="2211883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17A968-2D97-FB7F-0E67-26E48E9BE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543" y="1451424"/>
            <a:ext cx="3471863" cy="7163777"/>
          </a:xfrm>
        </p:spPr>
        <p:txBody>
          <a:bodyPr/>
          <a:lstStyle>
            <a:lvl1pPr>
              <a:defRPr sz="4704"/>
            </a:lvl1pPr>
            <a:lvl2pPr>
              <a:defRPr sz="4116"/>
            </a:lvl2pPr>
            <a:lvl3pPr>
              <a:defRPr sz="3528"/>
            </a:lvl3pPr>
            <a:lvl4pPr>
              <a:defRPr sz="2940"/>
            </a:lvl4pPr>
            <a:lvl5pPr>
              <a:defRPr sz="2940"/>
            </a:lvl5pPr>
            <a:lvl6pPr>
              <a:defRPr sz="2940"/>
            </a:lvl6pPr>
            <a:lvl7pPr>
              <a:defRPr sz="2940"/>
            </a:lvl7pPr>
            <a:lvl8pPr>
              <a:defRPr sz="2940"/>
            </a:lvl8pPr>
            <a:lvl9pPr>
              <a:defRPr sz="294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546EE9D-4FBD-A551-3F05-D5B549894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024188"/>
            <a:ext cx="2211883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CBED046-9230-AF45-BC53-8A4DB3EA1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E04116D-8F90-9B0A-271C-84EC3D732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97B0196-E1EA-830F-4EC6-680481F4D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500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75CEDC-92FF-9D21-F000-12BA92AF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72042"/>
            <a:ext cx="2211883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59F5633-5A25-40F2-145B-CB75B1C42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915543" y="1451424"/>
            <a:ext cx="3471863" cy="7163777"/>
          </a:xfrm>
        </p:spPr>
        <p:txBody>
          <a:bodyPr/>
          <a:lstStyle>
            <a:lvl1pPr marL="0" indent="0">
              <a:buNone/>
              <a:defRPr sz="4704"/>
            </a:lvl1pPr>
            <a:lvl2pPr marL="672038" indent="0">
              <a:buNone/>
              <a:defRPr sz="4116"/>
            </a:lvl2pPr>
            <a:lvl3pPr marL="1344077" indent="0">
              <a:buNone/>
              <a:defRPr sz="3528"/>
            </a:lvl3pPr>
            <a:lvl4pPr marL="2016115" indent="0">
              <a:buNone/>
              <a:defRPr sz="2940"/>
            </a:lvl4pPr>
            <a:lvl5pPr marL="2688153" indent="0">
              <a:buNone/>
              <a:defRPr sz="2940"/>
            </a:lvl5pPr>
            <a:lvl6pPr marL="3360191" indent="0">
              <a:buNone/>
              <a:defRPr sz="2940"/>
            </a:lvl6pPr>
            <a:lvl7pPr marL="4032230" indent="0">
              <a:buNone/>
              <a:defRPr sz="2940"/>
            </a:lvl7pPr>
            <a:lvl8pPr marL="4704268" indent="0">
              <a:buNone/>
              <a:defRPr sz="2940"/>
            </a:lvl8pPr>
            <a:lvl9pPr marL="5376306" indent="0">
              <a:buNone/>
              <a:defRPr sz="294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6541E11-1EAA-A7CB-A30C-C791BDA23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024188"/>
            <a:ext cx="2211883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66B883D-1BC3-B1EE-C55C-7465B837E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E979283-B5DF-C2D5-1024-F291C3F7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2FF437-84CD-CC4F-E511-C581067B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2685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0201A63-A1E1-4A53-4299-3434CE491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36701"/>
            <a:ext cx="5915025" cy="1948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260D74-4CE5-FAEC-5ECA-C6B4A790A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2683500"/>
            <a:ext cx="5915025" cy="639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EB6563-A1E5-DC79-2E78-4AE5C82CE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9343247"/>
            <a:ext cx="154305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41D9AF-1B8E-D5D4-C480-BC1006219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9343247"/>
            <a:ext cx="2314575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D1E472-C23E-7191-FA5D-7CB3C7B83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9343247"/>
            <a:ext cx="154305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101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344077" rtl="0" eaLnBrk="1" latinLnBrk="0" hangingPunct="1">
        <a:lnSpc>
          <a:spcPct val="90000"/>
        </a:lnSpc>
        <a:spcBef>
          <a:spcPct val="0"/>
        </a:spcBef>
        <a:buNone/>
        <a:defRPr sz="64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6019" indent="-336019" algn="l" defTabSz="1344077" rtl="0" eaLnBrk="1" latinLnBrk="0" hangingPunct="1">
        <a:lnSpc>
          <a:spcPct val="90000"/>
        </a:lnSpc>
        <a:spcBef>
          <a:spcPts val="1470"/>
        </a:spcBef>
        <a:buFont typeface="Arial" panose="020B0604020202020204" pitchFamily="34" charset="0"/>
        <a:buChar char="•"/>
        <a:defRPr sz="4116" kern="1200">
          <a:solidFill>
            <a:schemeClr val="tx1"/>
          </a:solidFill>
          <a:latin typeface="+mn-lt"/>
          <a:ea typeface="+mn-ea"/>
          <a:cs typeface="+mn-cs"/>
        </a:defRPr>
      </a:lvl1pPr>
      <a:lvl2pPr marL="100805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2pPr>
      <a:lvl3pPr marL="1680096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3pPr>
      <a:lvl4pPr marL="2352134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3024172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696211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368249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504028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712325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7203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344077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2016115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2688153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360191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03223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470426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376306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://www.rivus-batteries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info@rivus-batteries.com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rivus-batteries.com/" TargetMode="External"/><Relationship Id="rId4" Type="http://schemas.openxmlformats.org/officeDocument/2006/relationships/hyperlink" Target="mailto:info@rivus-batteries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ivus-simulation-godestadsvagen.streamlit.app/" TargetMode="External"/><Relationship Id="rId5" Type="http://schemas.openxmlformats.org/officeDocument/2006/relationships/hyperlink" Target="http://www.rivus-batteries.com/" TargetMode="External"/><Relationship Id="rId4" Type="http://schemas.openxmlformats.org/officeDocument/2006/relationships/hyperlink" Target="mailto:info@rivus-batteries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19">
            <a:extLst>
              <a:ext uri="{FF2B5EF4-FFF2-40B4-BE49-F238E27FC236}">
                <a16:creationId xmlns:a16="http://schemas.microsoft.com/office/drawing/2014/main" id="{F516C21A-3468-091E-4198-6FE1E5B238B1}"/>
              </a:ext>
            </a:extLst>
          </p:cNvPr>
          <p:cNvSpPr txBox="1"/>
          <p:nvPr/>
        </p:nvSpPr>
        <p:spPr>
          <a:xfrm>
            <a:off x="432748" y="6060762"/>
            <a:ext cx="5865693" cy="227773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Specifications and parameters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Battery type:		Organic Flow Battery, 13-ft 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Power rating:  		{{pow_1}} kW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Capacity rating: 	{{cap_1}} kWh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Battery i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nvestment cost:	€{{b_in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_1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}} </a:t>
            </a:r>
            <a:r>
              <a:rPr lang="en-US" sz="6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(€400/kWh | Includes: battery, PCS, </a:t>
            </a:r>
            <a:r>
              <a:rPr lang="en-US" sz="600" b="0" i="0" u="none" strike="noStrike" kern="0" cap="none" spc="0" baseline="0" dirty="0" err="1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BoP</a:t>
            </a:r>
            <a:r>
              <a:rPr lang="en-US" sz="6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. Excludes: Installation cost)</a:t>
            </a:r>
          </a:p>
          <a:p>
            <a:pPr hangingPunct="0">
              <a:lnSpc>
                <a:spcPct val="110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PV investment cost:	€{{</a:t>
            </a:r>
            <a:r>
              <a:rPr lang="en-US" sz="900" kern="0" dirty="0" err="1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pv_in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</a:t>
            </a:r>
            <a:r>
              <a:rPr lang="en-US" sz="6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(€{{pv_price_1}}/kWh)</a:t>
            </a:r>
            <a:endParaRPr lang="en-US" sz="6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Pilot lifetime guarantee: 	&gt;5000 cycles or 7 years with &gt;70% remaining capacity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Round-trip efficiency: 	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{{efficiency}}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% AC-AC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Operating SOC window:	100%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demand data: 	{{</a:t>
            </a:r>
            <a:r>
              <a:rPr lang="en-US" sz="900" b="0" i="0" u="none" strike="noStrike" kern="0" cap="none" spc="0" baseline="0" dirty="0" err="1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demand_data_range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</a:t>
            </a:r>
            <a:endParaRPr lang="en-US" sz="9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lvl="0" hangingPunct="0">
              <a:lnSpc>
                <a:spcPct val="110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cost &amp; FCR data:	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{{</a:t>
            </a:r>
            <a:r>
              <a:rPr lang="en-US" sz="900" kern="0" dirty="0" err="1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price_data_range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0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marL="0" marR="0" lvl="0" indent="0" algn="l" defTabSz="914400" rtl="0" fontAlgn="auto" hangingPunc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Additional Information</a:t>
            </a:r>
          </a:p>
          <a:p>
            <a:pPr marL="0" marR="0" lvl="0" indent="0" algn="l" defTabSz="914400" rtl="0" fontAlgn="auto" hangingPunct="0">
              <a:lnSpc>
                <a:spcPct val="113999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0" cap="none" spc="0" baseline="0" dirty="0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{{</a:t>
            </a:r>
            <a:r>
              <a:rPr lang="en-US" sz="800" b="0" i="0" u="none" strike="noStrike" kern="0" cap="none" spc="0" baseline="0" dirty="0" err="1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additional_information</a:t>
            </a:r>
            <a:r>
              <a:rPr lang="en-US" sz="800" b="0" i="0" u="none" strike="noStrike" kern="0" cap="none" spc="0" baseline="0" dirty="0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}}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6F4C316-4D85-8DB7-84F9-E4EDD4D182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778" b="23084"/>
          <a:stretch>
            <a:fillRect/>
          </a:stretch>
        </p:blipFill>
        <p:spPr>
          <a:xfrm>
            <a:off x="0" y="0"/>
            <a:ext cx="6858000" cy="21270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Rektangel 12">
            <a:extLst>
              <a:ext uri="{FF2B5EF4-FFF2-40B4-BE49-F238E27FC236}">
                <a16:creationId xmlns:a16="http://schemas.microsoft.com/office/drawing/2014/main" id="{0B94C33E-FFCA-E6B3-B9BD-E37042C929D4}"/>
              </a:ext>
            </a:extLst>
          </p:cNvPr>
          <p:cNvSpPr/>
          <p:nvPr/>
        </p:nvSpPr>
        <p:spPr>
          <a:xfrm>
            <a:off x="3994913" y="5341092"/>
            <a:ext cx="2787978" cy="40395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1" i="0" u="none" strike="noStrike" kern="0" cap="none" spc="0" baseline="30000">
                <a:solidFill>
                  <a:srgbClr val="004445"/>
                </a:solidFill>
                <a:uFillTx/>
                <a:latin typeface="Montserrat" pitchFamily="2"/>
                <a:ea typeface="Sweco Sans"/>
                <a:cs typeface="Sweco Sans"/>
              </a:rPr>
              <a:t>13-ft Organic flow battery</a:t>
            </a:r>
          </a:p>
          <a:p>
            <a:pPr marL="0" marR="0" lvl="0" indent="0" algn="ctr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050" b="0" i="0" u="none" strike="noStrike" kern="0" cap="none" spc="0" baseline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Fire-proof, sustainable &amp; low lifecycle cost</a:t>
            </a:r>
            <a:endParaRPr lang="en-GB" sz="1200" b="0" i="0" u="none" strike="noStrike" kern="0" cap="none" spc="0" baseline="0">
              <a:solidFill>
                <a:srgbClr val="004445"/>
              </a:solidFill>
              <a:uFillTx/>
              <a:latin typeface="Roboto Light" pitchFamily="2"/>
              <a:ea typeface="Roboto Light" pitchFamily="2"/>
              <a:cs typeface="Roboto Light" pitchFamily="2"/>
            </a:endParaRPr>
          </a:p>
        </p:txBody>
      </p:sp>
      <p:sp>
        <p:nvSpPr>
          <p:cNvPr id="9" name="Google Shape;141;p8">
            <a:extLst>
              <a:ext uri="{FF2B5EF4-FFF2-40B4-BE49-F238E27FC236}">
                <a16:creationId xmlns:a16="http://schemas.microsoft.com/office/drawing/2014/main" id="{8C794C3B-3886-37F8-6409-DA7EFD9283B6}"/>
              </a:ext>
            </a:extLst>
          </p:cNvPr>
          <p:cNvSpPr txBox="1"/>
          <p:nvPr/>
        </p:nvSpPr>
        <p:spPr>
          <a:xfrm>
            <a:off x="222554" y="3358975"/>
            <a:ext cx="2487524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lvl="0" algn="ct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{{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pb_b_1</a:t>
            </a: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}} – {{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pb_b_2</a:t>
            </a: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}} years</a:t>
            </a:r>
          </a:p>
        </p:txBody>
      </p:sp>
      <p:sp>
        <p:nvSpPr>
          <p:cNvPr id="10" name="Google Shape;142;p8">
            <a:extLst>
              <a:ext uri="{FF2B5EF4-FFF2-40B4-BE49-F238E27FC236}">
                <a16:creationId xmlns:a16="http://schemas.microsoft.com/office/drawing/2014/main" id="{FAE9D2D2-C8DA-BD85-2211-4757FF284E7E}"/>
              </a:ext>
            </a:extLst>
          </p:cNvPr>
          <p:cNvSpPr txBox="1"/>
          <p:nvPr/>
        </p:nvSpPr>
        <p:spPr>
          <a:xfrm>
            <a:off x="374856" y="3799834"/>
            <a:ext cx="2028148" cy="564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i="0" u="none" strike="noStrike" kern="0" cap="none" spc="0" baseline="0" dirty="0">
                <a:solidFill>
                  <a:srgbClr val="004445"/>
                </a:solidFill>
                <a:uFillTx/>
                <a:latin typeface="Montserrat" pitchFamily="2"/>
                <a:ea typeface="Lexend Light"/>
                <a:cs typeface="Lexend Light"/>
              </a:rPr>
              <a:t>Payback time of the battery</a:t>
            </a:r>
            <a:r>
              <a:rPr lang="en-GB" sz="700" b="1" i="0" u="none" strike="noStrike" kern="0" cap="none" spc="0" baseline="0" dirty="0">
                <a:solidFill>
                  <a:srgbClr val="004445"/>
                </a:solidFill>
                <a:uFillTx/>
                <a:latin typeface="Montserrat" pitchFamily="2"/>
                <a:ea typeface="Lexend Light"/>
                <a:cs typeface="Lexend Light"/>
              </a:rPr>
              <a:t> </a:t>
            </a: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b="0" i="0" u="none" strike="noStrike" kern="0" cap="none" spc="0" baseline="0" dirty="0">
                <a:solidFill>
                  <a:srgbClr val="020F1E"/>
                </a:solidFill>
                <a:uFillTx/>
                <a:latin typeface="Montserrat" pitchFamily="2"/>
                <a:ea typeface="Lexend Light"/>
                <a:cs typeface="Lexend Light"/>
              </a:rPr>
              <a:t>With Peak Shaving, Arbitrage, and Ancillary Market revenues</a:t>
            </a:r>
            <a:endParaRPr lang="en-GB" sz="8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Lexend Light"/>
              <a:cs typeface="Lexend Light"/>
            </a:endParaRPr>
          </a:p>
        </p:txBody>
      </p:sp>
      <p:sp>
        <p:nvSpPr>
          <p:cNvPr id="11" name="Google Shape;148;p8">
            <a:extLst>
              <a:ext uri="{FF2B5EF4-FFF2-40B4-BE49-F238E27FC236}">
                <a16:creationId xmlns:a16="http://schemas.microsoft.com/office/drawing/2014/main" id="{E7578762-0955-A638-9FD0-E9EFE4034700}"/>
              </a:ext>
            </a:extLst>
          </p:cNvPr>
          <p:cNvSpPr txBox="1"/>
          <p:nvPr/>
        </p:nvSpPr>
        <p:spPr>
          <a:xfrm>
            <a:off x="425927" y="4375001"/>
            <a:ext cx="2615257" cy="4000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1" i="0" u="none" strike="noStrike" kern="0" cap="none" spc="0" baseline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Revenue Share by type</a:t>
            </a:r>
            <a:r>
              <a:rPr lang="en-GB" sz="1050" b="1" i="0" u="none" strike="noStrike" kern="0" cap="none" spc="0" baseline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*</a:t>
            </a:r>
            <a:endParaRPr lang="en-GB" sz="1400" b="1" i="0" u="none" strike="noStrike" kern="0" cap="none" spc="0" baseline="0">
              <a:solidFill>
                <a:srgbClr val="004445"/>
              </a:solidFill>
              <a:uFillTx/>
              <a:latin typeface="Roboto"/>
              <a:ea typeface="Roboto"/>
              <a:cs typeface="Roboto"/>
            </a:endParaRPr>
          </a:p>
        </p:txBody>
      </p:sp>
      <p:sp>
        <p:nvSpPr>
          <p:cNvPr id="14" name="ZoneTexte 24">
            <a:extLst>
              <a:ext uri="{FF2B5EF4-FFF2-40B4-BE49-F238E27FC236}">
                <a16:creationId xmlns:a16="http://schemas.microsoft.com/office/drawing/2014/main" id="{D2EC545B-EA61-7C16-27DE-AD4562D1EF5D}"/>
              </a:ext>
            </a:extLst>
          </p:cNvPr>
          <p:cNvSpPr txBox="1"/>
          <p:nvPr/>
        </p:nvSpPr>
        <p:spPr>
          <a:xfrm>
            <a:off x="759546" y="5150915"/>
            <a:ext cx="3120476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Arbitrage 		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{{PARB}}%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FD23DCCB-8F28-EFF3-02BC-6892CAEC98E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65270" y="4375916"/>
            <a:ext cx="1460625" cy="97266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CCE14C99-FF7A-87CB-75B2-C89B476413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18" name="Connecteur : en arc 12">
            <a:extLst>
              <a:ext uri="{FF2B5EF4-FFF2-40B4-BE49-F238E27FC236}">
                <a16:creationId xmlns:a16="http://schemas.microsoft.com/office/drawing/2014/main" id="{A0C7089C-AA73-1A41-FD5A-89FC61F87B64}"/>
              </a:ext>
            </a:extLst>
          </p:cNvPr>
          <p:cNvCxnSpPr>
            <a:stCxn id="9" idx="1"/>
            <a:endCxn id="11" idx="1"/>
          </p:cNvCxnSpPr>
          <p:nvPr/>
        </p:nvCxnSpPr>
        <p:spPr>
          <a:xfrm rot="10800000" flipH="1" flipV="1">
            <a:off x="222553" y="3759066"/>
            <a:ext cx="203373" cy="815974"/>
          </a:xfrm>
          <a:prstGeom prst="curvedConnector3">
            <a:avLst>
              <a:gd name="adj1" fmla="val -112404"/>
            </a:avLst>
          </a:prstGeom>
          <a:noFill/>
          <a:ln w="12701" cap="flat">
            <a:solidFill>
              <a:srgbClr val="004445"/>
            </a:solidFill>
            <a:prstDash val="solid"/>
            <a:miter/>
            <a:tailEnd type="arrow"/>
          </a:ln>
        </p:spPr>
      </p:cxnSp>
      <p:sp>
        <p:nvSpPr>
          <p:cNvPr id="19" name="Rectangle : coins arrondis 4">
            <a:extLst>
              <a:ext uri="{FF2B5EF4-FFF2-40B4-BE49-F238E27FC236}">
                <a16:creationId xmlns:a16="http://schemas.microsoft.com/office/drawing/2014/main" id="{1EB5801F-D671-8FD0-5F58-A82DAF387FD7}"/>
              </a:ext>
            </a:extLst>
          </p:cNvPr>
          <p:cNvSpPr/>
          <p:nvPr/>
        </p:nvSpPr>
        <p:spPr>
          <a:xfrm>
            <a:off x="527023" y="4846539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6BBF59"/>
          </a:solidFill>
          <a:ln w="12701" cap="flat">
            <a:solidFill>
              <a:srgbClr val="6BBF59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0" name="Rectangle : coins arrondis 6">
            <a:extLst>
              <a:ext uri="{FF2B5EF4-FFF2-40B4-BE49-F238E27FC236}">
                <a16:creationId xmlns:a16="http://schemas.microsoft.com/office/drawing/2014/main" id="{B48A10F6-8331-4FBB-67F9-50FE19028AA6}"/>
              </a:ext>
            </a:extLst>
          </p:cNvPr>
          <p:cNvSpPr/>
          <p:nvPr/>
        </p:nvSpPr>
        <p:spPr>
          <a:xfrm>
            <a:off x="529117" y="5185123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4DB6AC"/>
          </a:solidFill>
          <a:ln w="12701" cap="flat">
            <a:solidFill>
              <a:srgbClr val="4DB6AC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1" name="Rectangle : coins arrondis 7">
            <a:extLst>
              <a:ext uri="{FF2B5EF4-FFF2-40B4-BE49-F238E27FC236}">
                <a16:creationId xmlns:a16="http://schemas.microsoft.com/office/drawing/2014/main" id="{57ED6D65-F3F0-CFE5-F00A-20A579305FD7}"/>
              </a:ext>
            </a:extLst>
          </p:cNvPr>
          <p:cNvSpPr/>
          <p:nvPr/>
        </p:nvSpPr>
        <p:spPr>
          <a:xfrm>
            <a:off x="531211" y="5536125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3E8E41"/>
          </a:solidFill>
          <a:ln w="12701" cap="flat">
            <a:solidFill>
              <a:srgbClr val="3E8E41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2" name="textruta 45">
            <a:extLst>
              <a:ext uri="{FF2B5EF4-FFF2-40B4-BE49-F238E27FC236}">
                <a16:creationId xmlns:a16="http://schemas.microsoft.com/office/drawing/2014/main" id="{335718B6-917E-BEEE-5AA2-1011E179ACC8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  <p:sp>
        <p:nvSpPr>
          <p:cNvPr id="24" name="Google Shape;142;p8">
            <a:extLst>
              <a:ext uri="{FF2B5EF4-FFF2-40B4-BE49-F238E27FC236}">
                <a16:creationId xmlns:a16="http://schemas.microsoft.com/office/drawing/2014/main" id="{CBF5000A-FC22-9BA2-F762-A991B720BD44}"/>
              </a:ext>
            </a:extLst>
          </p:cNvPr>
          <p:cNvSpPr txBox="1"/>
          <p:nvPr/>
        </p:nvSpPr>
        <p:spPr>
          <a:xfrm>
            <a:off x="4427030" y="3807771"/>
            <a:ext cx="2167832" cy="5898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Increase in self-sufficiency</a:t>
            </a:r>
            <a:endParaRPr lang="en-GB" sz="700" b="1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Lexend Light"/>
              <a:cs typeface="Lexend Light"/>
            </a:endParaRP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Lexend Light"/>
                <a:cs typeface="Lexend Light"/>
              </a:rPr>
              <a:t>% of on-site electricity demand met by PV with “self-sufficiency” objective </a:t>
            </a:r>
            <a:endParaRPr lang="en-GB" sz="8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Lexend Light"/>
              <a:cs typeface="Lexend Light"/>
            </a:endParaRPr>
          </a:p>
        </p:txBody>
      </p:sp>
      <p:sp>
        <p:nvSpPr>
          <p:cNvPr id="25" name="Google Shape;141;p8">
            <a:extLst>
              <a:ext uri="{FF2B5EF4-FFF2-40B4-BE49-F238E27FC236}">
                <a16:creationId xmlns:a16="http://schemas.microsoft.com/office/drawing/2014/main" id="{28DE911A-8E43-22FB-82F6-E8F24918FAE3}"/>
              </a:ext>
            </a:extLst>
          </p:cNvPr>
          <p:cNvSpPr txBox="1"/>
          <p:nvPr/>
        </p:nvSpPr>
        <p:spPr>
          <a:xfrm>
            <a:off x="4522667" y="3366903"/>
            <a:ext cx="1976548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{{</a:t>
            </a:r>
            <a:r>
              <a:rPr lang="en-GB" sz="2000" b="1" kern="0" dirty="0" err="1">
                <a:solidFill>
                  <a:srgbClr val="004445"/>
                </a:solidFill>
                <a:latin typeface="Roboto"/>
                <a:ea typeface="Roboto"/>
                <a:cs typeface="Roboto"/>
              </a:rPr>
              <a:t>ssr_incr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}} – {{ssr_incr2}}x</a:t>
            </a:r>
            <a:endParaRPr lang="en-GB" sz="2000" b="1" i="0" u="none" strike="noStrike" kern="0" cap="none" spc="0" baseline="0" dirty="0">
              <a:solidFill>
                <a:srgbClr val="004445"/>
              </a:solidFill>
              <a:uFillTx/>
              <a:latin typeface="Roboto"/>
              <a:ea typeface="Roboto"/>
              <a:cs typeface="Roboto"/>
            </a:endParaRPr>
          </a:p>
        </p:txBody>
      </p:sp>
      <p:cxnSp>
        <p:nvCxnSpPr>
          <p:cNvPr id="26" name="Straight Connector 21">
            <a:extLst>
              <a:ext uri="{FF2B5EF4-FFF2-40B4-BE49-F238E27FC236}">
                <a16:creationId xmlns:a16="http://schemas.microsoft.com/office/drawing/2014/main" id="{E02E6A70-F341-CF99-75D3-6AE437E25D27}"/>
              </a:ext>
            </a:extLst>
          </p:cNvPr>
          <p:cNvCxnSpPr/>
          <p:nvPr/>
        </p:nvCxnSpPr>
        <p:spPr>
          <a:xfrm>
            <a:off x="2684078" y="3408791"/>
            <a:ext cx="0" cy="894119"/>
          </a:xfrm>
          <a:prstGeom prst="straightConnector1">
            <a:avLst/>
          </a:prstGeom>
          <a:noFill/>
          <a:ln w="12701" cap="flat">
            <a:solidFill>
              <a:srgbClr val="B7B7B7"/>
            </a:solidFill>
            <a:custDash>
              <a:ds d="300000" sp="300000"/>
            </a:custDash>
            <a:miter/>
          </a:ln>
        </p:spPr>
      </p:cxnSp>
      <p:sp>
        <p:nvSpPr>
          <p:cNvPr id="27" name="textruta 1">
            <a:extLst>
              <a:ext uri="{FF2B5EF4-FFF2-40B4-BE49-F238E27FC236}">
                <a16:creationId xmlns:a16="http://schemas.microsoft.com/office/drawing/2014/main" id="{BE090B45-7143-885C-CF57-E85C92B3A30D}"/>
              </a:ext>
            </a:extLst>
          </p:cNvPr>
          <p:cNvSpPr txBox="1"/>
          <p:nvPr/>
        </p:nvSpPr>
        <p:spPr>
          <a:xfrm>
            <a:off x="710360" y="2251042"/>
            <a:ext cx="5437278" cy="95955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1" i="0" u="none" strike="noStrike" kern="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Simulation Findings Sheet – {{</a:t>
            </a:r>
            <a:r>
              <a:rPr lang="en-GB" sz="2400" b="1" i="0" u="none" strike="noStrike" kern="0" cap="none" spc="0" baseline="0" dirty="0" err="1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cor_na</a:t>
            </a:r>
            <a:r>
              <a:rPr lang="en-GB" sz="2400" b="1" i="0" u="none" strike="noStrike" kern="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}}</a:t>
            </a:r>
          </a:p>
          <a:p>
            <a:pPr lvl="0" algn="ctr" hangingPunct="0">
              <a:lnSpc>
                <a:spcPct val="125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We simulated how a 150 kWh, 25 kW battery + PV affects your electricity cost and grid fees based on 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your </a:t>
            </a:r>
            <a:r>
              <a:rPr lang="en-GB" sz="1100" kern="0" dirty="0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{{</a:t>
            </a:r>
            <a:r>
              <a:rPr lang="en-GB" sz="1100" kern="0" dirty="0" err="1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data_year</a:t>
            </a:r>
            <a:r>
              <a:rPr lang="en-GB" sz="1100" kern="0" dirty="0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}} 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. Key outcomes:</a:t>
            </a:r>
            <a:endParaRPr lang="en-GB" sz="2800" b="0" i="0" u="none" strike="noStrike" kern="0" cap="none" spc="0" baseline="0" dirty="0">
              <a:solidFill>
                <a:srgbClr val="004445"/>
              </a:solidFill>
              <a:uFillTx/>
              <a:latin typeface="Roboto Light" pitchFamily="2"/>
              <a:ea typeface="Roboto Light" pitchFamily="2"/>
              <a:cs typeface="Roboto Light" pitchFamily="2"/>
            </a:endParaRPr>
          </a:p>
        </p:txBody>
      </p:sp>
      <p:sp>
        <p:nvSpPr>
          <p:cNvPr id="2" name="ZoneTexte 24">
            <a:extLst>
              <a:ext uri="{FF2B5EF4-FFF2-40B4-BE49-F238E27FC236}">
                <a16:creationId xmlns:a16="http://schemas.microsoft.com/office/drawing/2014/main" id="{AD4B793E-C647-85FA-7B7F-D9469A258533}"/>
              </a:ext>
            </a:extLst>
          </p:cNvPr>
          <p:cNvSpPr txBox="1"/>
          <p:nvPr/>
        </p:nvSpPr>
        <p:spPr>
          <a:xfrm>
            <a:off x="752288" y="4800156"/>
            <a:ext cx="3756817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Peak Shaving </a:t>
            </a:r>
            <a:r>
              <a:rPr lang="en-GB" sz="1100" b="0" i="0" u="none" strike="noStrike" kern="0" cap="none" spc="0" baseline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	 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{{PPS}}%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sp>
        <p:nvSpPr>
          <p:cNvPr id="3" name="ZoneTexte 24">
            <a:extLst>
              <a:ext uri="{FF2B5EF4-FFF2-40B4-BE49-F238E27FC236}">
                <a16:creationId xmlns:a16="http://schemas.microsoft.com/office/drawing/2014/main" id="{E33C9D7D-D63A-4870-35D2-FCF1A5368EB4}"/>
              </a:ext>
            </a:extLst>
          </p:cNvPr>
          <p:cNvSpPr txBox="1"/>
          <p:nvPr/>
        </p:nvSpPr>
        <p:spPr>
          <a:xfrm>
            <a:off x="749870" y="5484750"/>
            <a:ext cx="2951274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Ancillary Market Revenue	 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{{PAMR}}%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CBD87B-6F9A-12CA-03BD-2A8A569E4655}"/>
              </a:ext>
            </a:extLst>
          </p:cNvPr>
          <p:cNvSpPr/>
          <p:nvPr/>
        </p:nvSpPr>
        <p:spPr>
          <a:xfrm>
            <a:off x="3756455" y="7945395"/>
            <a:ext cx="840259" cy="2718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check</a:t>
            </a:r>
          </a:p>
        </p:txBody>
      </p:sp>
      <p:sp>
        <p:nvSpPr>
          <p:cNvPr id="13" name="Google Shape;141;p8">
            <a:extLst>
              <a:ext uri="{FF2B5EF4-FFF2-40B4-BE49-F238E27FC236}">
                <a16:creationId xmlns:a16="http://schemas.microsoft.com/office/drawing/2014/main" id="{77A95606-59DB-1D4A-EEA9-6116187D7588}"/>
              </a:ext>
            </a:extLst>
          </p:cNvPr>
          <p:cNvSpPr txBox="1"/>
          <p:nvPr/>
        </p:nvSpPr>
        <p:spPr>
          <a:xfrm>
            <a:off x="2382947" y="3375766"/>
            <a:ext cx="2487524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{{d_p_2}}% – {{d_p_3}}%</a:t>
            </a:r>
          </a:p>
        </p:txBody>
      </p:sp>
      <p:sp>
        <p:nvSpPr>
          <p:cNvPr id="15" name="Google Shape;142;p8">
            <a:extLst>
              <a:ext uri="{FF2B5EF4-FFF2-40B4-BE49-F238E27FC236}">
                <a16:creationId xmlns:a16="http://schemas.microsoft.com/office/drawing/2014/main" id="{EEA3F929-0451-B0DA-FA86-980E1F1A2331}"/>
              </a:ext>
            </a:extLst>
          </p:cNvPr>
          <p:cNvSpPr txBox="1"/>
          <p:nvPr/>
        </p:nvSpPr>
        <p:spPr>
          <a:xfrm>
            <a:off x="2535363" y="3816625"/>
            <a:ext cx="2028148" cy="69758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kern="0" dirty="0">
                <a:solidFill>
                  <a:srgbClr val="004445"/>
                </a:solidFill>
                <a:latin typeface="Montserrat"/>
              </a:rPr>
              <a:t>Electricity cost reduction</a:t>
            </a:r>
          </a:p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dirty="0">
                <a:solidFill>
                  <a:srgbClr val="020F1E"/>
                </a:solidFill>
                <a:latin typeface="Montserrat"/>
              </a:rPr>
              <a:t>Compared to 2024-2025</a:t>
            </a:r>
          </a:p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dirty="0">
                <a:solidFill>
                  <a:srgbClr val="020F1E"/>
                </a:solidFill>
                <a:latin typeface="Montserrat"/>
              </a:rPr>
              <a:t>Without PV &amp; Battery: </a:t>
            </a:r>
            <a:r>
              <a:rPr lang="en-US" sz="700" dirty="0">
                <a:solidFill>
                  <a:srgbClr val="020F1E"/>
                </a:solidFill>
                <a:latin typeface="Montserrat"/>
              </a:rPr>
              <a:t>€{{c_k_b_1}}-€{{c_k_b_3}}</a:t>
            </a:r>
          </a:p>
        </p:txBody>
      </p:sp>
    </p:spTree>
    <p:extLst>
      <p:ext uri="{BB962C8B-B14F-4D97-AF65-F5344CB8AC3E}">
        <p14:creationId xmlns:p14="http://schemas.microsoft.com/office/powerpoint/2010/main" val="211417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0644BF7-1AC4-61D4-0FFE-4B97E71032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178" b="17402"/>
          <a:stretch>
            <a:fillRect/>
          </a:stretch>
        </p:blipFill>
        <p:spPr>
          <a:xfrm>
            <a:off x="0" y="-73152"/>
            <a:ext cx="6858000" cy="2209803"/>
          </a:xfrm>
          <a:prstGeom prst="rect">
            <a:avLst/>
          </a:prstGeom>
          <a:noFill/>
          <a:ln cap="flat">
            <a:noFill/>
          </a:ln>
        </p:spPr>
      </p:pic>
      <p:graphicFrame>
        <p:nvGraphicFramePr>
          <p:cNvPr id="5" name="Tableau 13">
            <a:extLst>
              <a:ext uri="{FF2B5EF4-FFF2-40B4-BE49-F238E27FC236}">
                <a16:creationId xmlns:a16="http://schemas.microsoft.com/office/drawing/2014/main" id="{32C9E82B-BB40-E979-FFBC-65DCB1436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744060"/>
              </p:ext>
            </p:extLst>
          </p:nvPr>
        </p:nvGraphicFramePr>
        <p:xfrm>
          <a:off x="290861" y="2133798"/>
          <a:ext cx="6139534" cy="6509729"/>
        </p:xfrm>
        <a:graphic>
          <a:graphicData uri="http://schemas.openxmlformats.org/drawingml/2006/table">
            <a:tbl>
              <a:tblPr firstRow="1" firstCol="1" bandRow="1">
                <a:effectLst/>
              </a:tblPr>
              <a:tblGrid>
                <a:gridCol w="1162623">
                  <a:extLst>
                    <a:ext uri="{9D8B030D-6E8A-4147-A177-3AD203B41FA5}">
                      <a16:colId xmlns:a16="http://schemas.microsoft.com/office/drawing/2014/main" val="3902578259"/>
                    </a:ext>
                  </a:extLst>
                </a:gridCol>
                <a:gridCol w="814318">
                  <a:extLst>
                    <a:ext uri="{9D8B030D-6E8A-4147-A177-3AD203B41FA5}">
                      <a16:colId xmlns:a16="http://schemas.microsoft.com/office/drawing/2014/main" val="3341792674"/>
                    </a:ext>
                  </a:extLst>
                </a:gridCol>
                <a:gridCol w="830238">
                  <a:extLst>
                    <a:ext uri="{9D8B030D-6E8A-4147-A177-3AD203B41FA5}">
                      <a16:colId xmlns:a16="http://schemas.microsoft.com/office/drawing/2014/main" val="1643584864"/>
                    </a:ext>
                  </a:extLst>
                </a:gridCol>
                <a:gridCol w="873453">
                  <a:extLst>
                    <a:ext uri="{9D8B030D-6E8A-4147-A177-3AD203B41FA5}">
                      <a16:colId xmlns:a16="http://schemas.microsoft.com/office/drawing/2014/main" val="3832778860"/>
                    </a:ext>
                  </a:extLst>
                </a:gridCol>
                <a:gridCol w="706456">
                  <a:extLst>
                    <a:ext uri="{9D8B030D-6E8A-4147-A177-3AD203B41FA5}">
                      <a16:colId xmlns:a16="http://schemas.microsoft.com/office/drawing/2014/main" val="2497944465"/>
                    </a:ext>
                  </a:extLst>
                </a:gridCol>
                <a:gridCol w="876223">
                  <a:extLst>
                    <a:ext uri="{9D8B030D-6E8A-4147-A177-3AD203B41FA5}">
                      <a16:colId xmlns:a16="http://schemas.microsoft.com/office/drawing/2014/main" val="2561298221"/>
                    </a:ext>
                  </a:extLst>
                </a:gridCol>
                <a:gridCol w="876223">
                  <a:extLst>
                    <a:ext uri="{9D8B030D-6E8A-4147-A177-3AD203B41FA5}">
                      <a16:colId xmlns:a16="http://schemas.microsoft.com/office/drawing/2014/main" val="2265303153"/>
                    </a:ext>
                  </a:extLst>
                </a:gridCol>
              </a:tblGrid>
              <a:tr h="734382">
                <a:tc gridSpan="7"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1600" b="1" dirty="0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Findings – {{</a:t>
                      </a:r>
                      <a:r>
                        <a:rPr lang="en-US" sz="1600" b="1" dirty="0" err="1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cor_na</a:t>
                      </a:r>
                      <a:r>
                        <a:rPr lang="en-US" sz="1600" b="1" dirty="0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}}</a:t>
                      </a: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11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Average annual demand: {{</a:t>
                      </a:r>
                      <a:r>
                        <a:rPr lang="en-US" sz="1100" b="0" dirty="0" err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total_demand</a:t>
                      </a:r>
                      <a:r>
                        <a:rPr lang="en-US" sz="11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}} MWh </a:t>
                      </a:r>
                      <a:endParaRPr lang="en-US" sz="10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004445"/>
                          </a:solidFill>
                          <a:latin typeface="Montserrat"/>
                        </a:rPr>
                        <a:t>Total PV generation in period: {{</a:t>
                      </a:r>
                      <a:r>
                        <a:rPr lang="en-US" sz="1100" b="0" i="0" u="none" strike="noStrike" dirty="0" err="1">
                          <a:solidFill>
                            <a:srgbClr val="004445"/>
                          </a:solidFill>
                          <a:latin typeface="Montserrat"/>
                        </a:rPr>
                        <a:t>solar_mwh</a:t>
                      </a:r>
                      <a:r>
                        <a:rPr lang="en-US" sz="1100" b="0" i="0" u="none" strike="noStrike" dirty="0">
                          <a:solidFill>
                            <a:srgbClr val="004445"/>
                          </a:solidFill>
                          <a:latin typeface="Montserrat"/>
                        </a:rPr>
                        <a:t>}} MWh</a:t>
                      </a:r>
                      <a:endParaRPr lang="en-US" sz="1100" b="0" i="0" u="none" strike="noStrike" dirty="0">
                        <a:solidFill>
                          <a:srgbClr val="020F1E"/>
                        </a:solidFill>
                        <a:latin typeface="Montserrat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466941"/>
                  </a:ext>
                </a:extLst>
              </a:tr>
              <a:tr h="310789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14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2024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14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2025</a:t>
                      </a:r>
                      <a:r>
                        <a:rPr lang="en-US" sz="14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*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516369"/>
                  </a:ext>
                </a:extLst>
              </a:tr>
              <a:tr h="407484">
                <a:tc rowSpan="2"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Simulation /</a:t>
                      </a: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cs typeface="Times New Roman"/>
                        </a:rPr>
                        <a:t>​​Use-case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Baseline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lang="en-US" sz="700" b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PV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</a:t>
                      </a:r>
                      <a:r>
                        <a:rPr lang="en-US" sz="700" b="0" i="0" u="none" strike="noStrike" kern="0" cap="none" spc="0" baseline="0" dirty="0" err="1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pv_size_kw</a:t>
                      </a: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}} </a:t>
                      </a:r>
                      <a:r>
                        <a:rPr lang="en-US" sz="700" b="0" i="0" u="none" strike="noStrike" kern="0" cap="none" spc="0" baseline="0" dirty="0" err="1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kWp</a:t>
                      </a:r>
                      <a:endParaRPr lang="en-US" sz="700" b="0" i="0" u="none" strike="noStrike" kern="0" cap="none" spc="0" baseline="0" dirty="0">
                        <a:solidFill>
                          <a:srgbClr val="004445"/>
                        </a:solidFill>
                        <a:uFillTx/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({{cap_2}} kWh, {{pow_2}}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Baseline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lang="en-US" sz="800" b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PV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</a:t>
                      </a:r>
                      <a:r>
                        <a:rPr lang="en-US" sz="700" b="0" i="0" u="none" strike="noStrike" kern="0" cap="none" spc="0" baseline="0" dirty="0" err="1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pv_size_kw</a:t>
                      </a: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}} </a:t>
                      </a:r>
                      <a:r>
                        <a:rPr lang="en-US" sz="700" b="0" i="0" u="none" strike="noStrike" kern="0" cap="none" spc="0" baseline="0" dirty="0" err="1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kWp</a:t>
                      </a:r>
                      <a:endParaRPr lang="en-US" sz="700" b="0" i="0" u="none" strike="noStrike" kern="0" cap="none" spc="0" baseline="0" dirty="0">
                        <a:solidFill>
                          <a:srgbClr val="004445"/>
                        </a:solidFill>
                        <a:uFillTx/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({{cap_4}} kWh, {{pow_4}}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289664"/>
                  </a:ext>
                </a:extLst>
              </a:tr>
              <a:tr h="687226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No PV</a:t>
                      </a:r>
                      <a:endParaRPr lang="en-US" sz="9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PV installed</a:t>
                      </a:r>
                      <a:endParaRPr lang="en-US" sz="9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Self-sufficiency objective and Peak Shaving, Arbitrage,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Ancillary Market revenues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No PV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PV installed</a:t>
                      </a:r>
                      <a:endParaRPr lang="en-US" sz="9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Self-sufficiency objective and Peak Shaving, Arbitrage,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Ancillary Market revenues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578949"/>
                  </a:ext>
                </a:extLst>
              </a:tr>
              <a:tr h="381972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Total investments</a:t>
                      </a: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 or Battery (B)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€{{b_in_2}}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€{{b_in_4}}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8682711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Average electricity cost / year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€{{c_k_b_1}}/kWh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€{{c_k_pv_1}}/kWh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€{{c_k_pvb_2}}/kWh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€{{c_k_b_4}}/kWh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€{{c_k_pv_4}}/kWh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€{{c_k_pvb_4}}/kWh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464493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Total annual electricity cost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€{{c_b_1}}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€{{c_pv_1}}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€{{c_pv_bat_2}}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€{{c_b_4}}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€{{c_pv_4}}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€{{c_pv_bat_4}}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0170191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Annual ancillary market revenue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€{{fcr_rev_2}}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€{{fcr_rev_4}}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2142920"/>
                  </a:ext>
                </a:extLst>
              </a:tr>
              <a:tr h="239691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Grid fees saved</a:t>
                      </a:r>
                      <a:endParaRPr lang="en-US" sz="800" b="1">
                        <a:solidFill>
                          <a:srgbClr val="00444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€{{s_pcf_2}}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€{{s_pcf_4}}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57962978"/>
                  </a:ext>
                </a:extLst>
              </a:tr>
              <a:tr h="581037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GB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Annual savings </a:t>
                      </a:r>
                      <a:r>
                        <a:rPr lang="en-GB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from the Battery (B) &amp; PV</a:t>
                      </a:r>
                      <a:endParaRPr lang="en-GB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€{{s_b_2}}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4999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</a:t>
                      </a:r>
                      <a:r>
                        <a:rPr lang="en-US" sz="800" b="0" i="0" u="none" strike="noStrike" dirty="0">
                          <a:solidFill>
                            <a:srgbClr val="020F1E"/>
                          </a:solidFill>
                          <a:latin typeface="Montserrat"/>
                        </a:rPr>
                        <a:t>€</a:t>
                      </a: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{{s_pv_2}}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€{{s_pv_4}}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€{{s_b_4}}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4999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</a:t>
                      </a:r>
                      <a:r>
                        <a:rPr lang="en-US" sz="800" b="0" i="0" u="none" strike="noStrike" dirty="0">
                          <a:solidFill>
                            <a:srgbClr val="020F1E"/>
                          </a:solidFill>
                          <a:latin typeface="Montserrat"/>
                        </a:rPr>
                        <a:t>€</a:t>
                      </a: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{{s_pv_4}}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4830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Payback time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Battery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{{pb_b_2}} 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{{pb_b_4}} 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59483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Self-sufficiency </a:t>
                      </a:r>
                      <a:endParaRPr lang="en-US" sz="600" b="0" i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b="0" i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% of on-site electricity demand met by PV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{{ssr_pv_1}}%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{{ssr_t_2}}%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{{ssr_pv_4}}%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{{ssr_t_4}}%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2554887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Equivalent Full Cycles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per year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{{cycles_2}}  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{{cycles_4}}  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9933714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Time inside SoC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20%-80%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{{t_20_80_2}}%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{{t_20_80_4}}%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0616278"/>
                  </a:ext>
                </a:extLst>
              </a:tr>
              <a:tr h="488353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Total MWh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charged /discharged 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{{charge_2}} 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{{charge_4}} 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2348835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9AB9460-BCBB-DA8C-5E51-6830C68C5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ZoneTexte 3">
            <a:extLst>
              <a:ext uri="{FF2B5EF4-FFF2-40B4-BE49-F238E27FC236}">
                <a16:creationId xmlns:a16="http://schemas.microsoft.com/office/drawing/2014/main" id="{A078DAFC-0D6C-F365-79B6-ABD80453B327}"/>
              </a:ext>
            </a:extLst>
          </p:cNvPr>
          <p:cNvSpPr txBox="1"/>
          <p:nvPr/>
        </p:nvSpPr>
        <p:spPr>
          <a:xfrm>
            <a:off x="243328" y="8790006"/>
            <a:ext cx="3429000" cy="20005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b="0" i="0" u="none" strike="noStrike" kern="0" cap="none" spc="0" baseline="0" dirty="0">
                <a:solidFill>
                  <a:srgbClr val="000000"/>
                </a:solidFill>
                <a:uFillTx/>
                <a:latin typeface="Montserrat"/>
                <a:ea typeface="Times New Roman" pitchFamily="18"/>
                <a:cs typeface="Times New Roman"/>
              </a:rPr>
              <a:t>* The market data is taken for {{</a:t>
            </a:r>
            <a:r>
              <a:rPr lang="en-GB" sz="700" b="0" i="0" u="none" strike="noStrike" kern="0" cap="none" spc="0" baseline="0" dirty="0" err="1">
                <a:solidFill>
                  <a:srgbClr val="000000"/>
                </a:solidFill>
                <a:uFillTx/>
                <a:latin typeface="Montserrat"/>
                <a:ea typeface="Times New Roman" pitchFamily="18"/>
                <a:cs typeface="Times New Roman"/>
              </a:rPr>
              <a:t>price_data_range</a:t>
            </a:r>
            <a:r>
              <a:rPr lang="en-GB" sz="700" b="0" i="0" u="none" strike="noStrike" kern="0" cap="none" spc="0" baseline="0" dirty="0">
                <a:solidFill>
                  <a:srgbClr val="000000"/>
                </a:solidFill>
                <a:uFillTx/>
                <a:latin typeface="Montserrat"/>
                <a:ea typeface="Times New Roman" pitchFamily="18"/>
                <a:cs typeface="Times New Roman"/>
              </a:rPr>
              <a:t>}}</a:t>
            </a:r>
            <a:endParaRPr lang="fr-FR" sz="1400" b="0" i="0" u="none" strike="noStrike" kern="0" cap="none" spc="0" baseline="0" dirty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8" name="textruta 45">
            <a:extLst>
              <a:ext uri="{FF2B5EF4-FFF2-40B4-BE49-F238E27FC236}">
                <a16:creationId xmlns:a16="http://schemas.microsoft.com/office/drawing/2014/main" id="{59686E7D-16E5-1CB5-8BA1-C418E93B21A6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99985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1E0FE-CF60-AE95-0F68-8CE84817D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5">
            <a:extLst>
              <a:ext uri="{FF2B5EF4-FFF2-40B4-BE49-F238E27FC236}">
                <a16:creationId xmlns:a16="http://schemas.microsoft.com/office/drawing/2014/main" id="{FC323426-5228-FA50-F863-47F8F239E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4113">
            <a:extLst>
              <a:ext uri="{FF2B5EF4-FFF2-40B4-BE49-F238E27FC236}">
                <a16:creationId xmlns:a16="http://schemas.microsoft.com/office/drawing/2014/main" id="{E2730144-5DEB-6CA8-9464-EA64FBF12997}"/>
              </a:ext>
            </a:extLst>
          </p:cNvPr>
          <p:cNvSpPr txBox="1"/>
          <p:nvPr/>
        </p:nvSpPr>
        <p:spPr>
          <a:xfrm>
            <a:off x="536451" y="1058216"/>
            <a:ext cx="5303520" cy="52078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15000"/>
              </a:lnSpc>
              <a:spcBef>
                <a:spcPts val="1200"/>
              </a:spcBef>
              <a:spcAft>
                <a:spcPts val="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600" b="1" i="0" u="none" strike="noStrike" kern="120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Simulation results in more detail</a:t>
            </a:r>
            <a:endParaRPr lang="en-GB" sz="2600" b="1" i="0" u="none" strike="noStrike" kern="1200" cap="none" spc="0" baseline="0" dirty="0">
              <a:solidFill>
                <a:srgbClr val="061F57"/>
              </a:solidFill>
              <a:uFillTx/>
              <a:latin typeface="Roboto" pitchFamily="2"/>
              <a:ea typeface="Roboto" pitchFamily="2"/>
              <a:cs typeface="Roboto" pitchFamily="2"/>
            </a:endParaRPr>
          </a:p>
        </p:txBody>
      </p:sp>
      <p:pic>
        <p:nvPicPr>
          <p:cNvPr id="5" name="Image 8" descr="Une image contenant texte, capture d’écran, Caractère coloré&#10;&#10;Le contenu généré par l’IA peut être incorrect.">
            <a:extLst>
              <a:ext uri="{FF2B5EF4-FFF2-40B4-BE49-F238E27FC236}">
                <a16:creationId xmlns:a16="http://schemas.microsoft.com/office/drawing/2014/main" id="{C8D69C90-F035-BE6A-92DB-68222A4B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24181" y="3077495"/>
            <a:ext cx="5214932" cy="391636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ruta 6">
            <a:extLst>
              <a:ext uri="{FF2B5EF4-FFF2-40B4-BE49-F238E27FC236}">
                <a16:creationId xmlns:a16="http://schemas.microsoft.com/office/drawing/2014/main" id="{346BDBBA-8289-EA7A-F8E5-963851349B37}"/>
              </a:ext>
            </a:extLst>
          </p:cNvPr>
          <p:cNvSpPr txBox="1"/>
          <p:nvPr/>
        </p:nvSpPr>
        <p:spPr>
          <a:xfrm>
            <a:off x="5776465" y="4609060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 dirty="0">
                <a:solidFill>
                  <a:srgbClr val="000000"/>
                </a:solidFill>
                <a:uFillTx/>
                <a:latin typeface="Montserrat" pitchFamily="2"/>
                <a:ea typeface="MS Mincho" pitchFamily="49"/>
                <a:cs typeface="Times New Roman" pitchFamily="18"/>
              </a:rPr>
              <a:t>Electricity price (yellow) and the battery’s state of charge (pink)</a:t>
            </a:r>
            <a:endParaRPr lang="en-GB" sz="1400" b="0" i="0" u="none" strike="noStrike" kern="0" cap="none" spc="0" baseline="0" dirty="0">
              <a:solidFill>
                <a:srgbClr val="020F1E"/>
              </a:solidFill>
              <a:uFillTx/>
              <a:latin typeface="Arial" pitchFamily="34"/>
              <a:ea typeface="Sweco Sans"/>
              <a:cs typeface="Sweco Sans"/>
            </a:endParaRPr>
          </a:p>
        </p:txBody>
      </p:sp>
      <p:sp>
        <p:nvSpPr>
          <p:cNvPr id="7" name="Text Box 81">
            <a:extLst>
              <a:ext uri="{FF2B5EF4-FFF2-40B4-BE49-F238E27FC236}">
                <a16:creationId xmlns:a16="http://schemas.microsoft.com/office/drawing/2014/main" id="{27BC16D9-5ECC-54A3-E7A5-BE65F01E1BE8}"/>
              </a:ext>
            </a:extLst>
          </p:cNvPr>
          <p:cNvSpPr txBox="1"/>
          <p:nvPr/>
        </p:nvSpPr>
        <p:spPr>
          <a:xfrm>
            <a:off x="5776465" y="3453405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>
                <a:solidFill>
                  <a:srgbClr val="000000"/>
                </a:solidFill>
                <a:uFillTx/>
                <a:latin typeface="Montserrat" pitchFamily="2"/>
                <a:ea typeface="MS Mincho" pitchFamily="49"/>
                <a:cs typeface="Times New Roman" pitchFamily="18"/>
              </a:rPr>
              <a:t>Amount of energy charged (black) and discharged (blue)</a:t>
            </a:r>
            <a:endParaRPr lang="en-GB" sz="1400" b="0" i="0" u="none" strike="noStrike" kern="0" cap="none" spc="0" baseline="0">
              <a:solidFill>
                <a:srgbClr val="020F1E"/>
              </a:solidFill>
              <a:uFillTx/>
              <a:latin typeface="Arial" pitchFamily="34"/>
              <a:ea typeface="Sweco Sans"/>
              <a:cs typeface="Sweco Sans"/>
            </a:endParaRPr>
          </a:p>
        </p:txBody>
      </p:sp>
      <p:cxnSp>
        <p:nvCxnSpPr>
          <p:cNvPr id="8" name="Straight Arrow Connector 4">
            <a:extLst>
              <a:ext uri="{FF2B5EF4-FFF2-40B4-BE49-F238E27FC236}">
                <a16:creationId xmlns:a16="http://schemas.microsoft.com/office/drawing/2014/main" id="{CECBD4A7-9073-8F15-3F64-B45AE2186D7F}"/>
              </a:ext>
            </a:extLst>
          </p:cNvPr>
          <p:cNvCxnSpPr/>
          <p:nvPr/>
        </p:nvCxnSpPr>
        <p:spPr>
          <a:xfrm flipH="1">
            <a:off x="5084064" y="4056296"/>
            <a:ext cx="749295" cy="81574"/>
          </a:xfrm>
          <a:prstGeom prst="straightConnector1">
            <a:avLst/>
          </a:prstGeom>
          <a:noFill/>
          <a:ln w="6345" cap="flat">
            <a:solidFill>
              <a:srgbClr val="FF9500"/>
            </a:solidFill>
            <a:prstDash val="solid"/>
            <a:miter/>
            <a:tailEnd type="arrow"/>
          </a:ln>
        </p:spPr>
      </p:cxnSp>
      <p:cxnSp>
        <p:nvCxnSpPr>
          <p:cNvPr id="9" name="Straight Arrow Connector 6">
            <a:extLst>
              <a:ext uri="{FF2B5EF4-FFF2-40B4-BE49-F238E27FC236}">
                <a16:creationId xmlns:a16="http://schemas.microsoft.com/office/drawing/2014/main" id="{45B512F7-DB4C-EAA2-1100-F50F18EB2C8A}"/>
              </a:ext>
            </a:extLst>
          </p:cNvPr>
          <p:cNvCxnSpPr/>
          <p:nvPr/>
        </p:nvCxnSpPr>
        <p:spPr>
          <a:xfrm flipH="1">
            <a:off x="5084064" y="3811594"/>
            <a:ext cx="749295" cy="81573"/>
          </a:xfrm>
          <a:prstGeom prst="straightConnector1">
            <a:avLst/>
          </a:prstGeom>
          <a:noFill/>
          <a:ln w="6345" cap="flat">
            <a:solidFill>
              <a:srgbClr val="FF9500"/>
            </a:solidFill>
            <a:prstDash val="solid"/>
            <a:miter/>
            <a:tailEnd type="arrow"/>
          </a:ln>
        </p:spPr>
      </p:cxnSp>
      <p:sp>
        <p:nvSpPr>
          <p:cNvPr id="10" name="textruta 6">
            <a:extLst>
              <a:ext uri="{FF2B5EF4-FFF2-40B4-BE49-F238E27FC236}">
                <a16:creationId xmlns:a16="http://schemas.microsoft.com/office/drawing/2014/main" id="{1E14BA2C-9034-673D-C181-43E6F440BBAD}"/>
              </a:ext>
            </a:extLst>
          </p:cNvPr>
          <p:cNvSpPr txBox="1"/>
          <p:nvPr/>
        </p:nvSpPr>
        <p:spPr>
          <a:xfrm>
            <a:off x="5776465" y="5838425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>
                <a:solidFill>
                  <a:srgbClr val="000000"/>
                </a:solidFill>
                <a:uFillTx/>
                <a:latin typeface="Montserrat"/>
                <a:ea typeface="MS Mincho"/>
                <a:cs typeface="Times New Roman"/>
              </a:rPr>
              <a:t>Bid quantity of ancillary services for the various capacity markets</a:t>
            </a:r>
            <a:endParaRPr lang="en-GB" sz="1400" b="0" i="0" u="none" strike="noStrike" kern="0" cap="none" spc="0" baseline="0">
              <a:solidFill>
                <a:srgbClr val="020F1E"/>
              </a:solidFill>
              <a:uFillTx/>
              <a:latin typeface="Montserrat"/>
              <a:ea typeface="MS Mincho"/>
              <a:cs typeface="Times New Roman"/>
            </a:endParaRPr>
          </a:p>
        </p:txBody>
      </p:sp>
      <p:sp>
        <p:nvSpPr>
          <p:cNvPr id="11" name="ZoneTexte 19">
            <a:extLst>
              <a:ext uri="{FF2B5EF4-FFF2-40B4-BE49-F238E27FC236}">
                <a16:creationId xmlns:a16="http://schemas.microsoft.com/office/drawing/2014/main" id="{E3826300-7508-CDDA-1027-744BF40FCF08}"/>
              </a:ext>
            </a:extLst>
          </p:cNvPr>
          <p:cNvSpPr txBox="1"/>
          <p:nvPr/>
        </p:nvSpPr>
        <p:spPr>
          <a:xfrm>
            <a:off x="398897" y="7270769"/>
            <a:ext cx="5779904" cy="114518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Key assumptions and parameters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cost		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Day-ahead prices SE3, repeated over lifetime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Ancillary market revenue	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Participation in FCR-N,FCR-D up/down, </a:t>
            </a:r>
            <a:r>
              <a:rPr lang="en-US" sz="900" b="0" i="1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mimer.svk.se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Grid fees costs saved	Effect of peak shaving on demand charges (4 €/kW)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Operating SOC window:	100%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IRR/NPV		N/A – not used in the simulation</a:t>
            </a:r>
          </a:p>
        </p:txBody>
      </p:sp>
      <p:sp>
        <p:nvSpPr>
          <p:cNvPr id="12" name="Rectangle 84">
            <a:extLst>
              <a:ext uri="{FF2B5EF4-FFF2-40B4-BE49-F238E27FC236}">
                <a16:creationId xmlns:a16="http://schemas.microsoft.com/office/drawing/2014/main" id="{6211C8C0-37B7-4219-9259-260B26351982}"/>
              </a:ext>
            </a:extLst>
          </p:cNvPr>
          <p:cNvSpPr/>
          <p:nvPr/>
        </p:nvSpPr>
        <p:spPr>
          <a:xfrm>
            <a:off x="396282" y="8628077"/>
            <a:ext cx="5782519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 pitchFamily="2"/>
                <a:ea typeface="MS Mincho" pitchFamily="49"/>
                <a:cs typeface="Calibri" pitchFamily="34"/>
              </a:rPr>
              <a:t>If you’d like to move forward, we’d be happy to outline the next steps! Just let us know if you have any questions. We are ready to deliver the 25 kW, 150-kWh battery in 2027.</a:t>
            </a:r>
            <a:endParaRPr lang="en-GB" sz="9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Sweco Sans"/>
              <a:cs typeface="Sweco Sans"/>
            </a:endParaRPr>
          </a:p>
        </p:txBody>
      </p:sp>
      <p:sp>
        <p:nvSpPr>
          <p:cNvPr id="13" name="textruta 45">
            <a:extLst>
              <a:ext uri="{FF2B5EF4-FFF2-40B4-BE49-F238E27FC236}">
                <a16:creationId xmlns:a16="http://schemas.microsoft.com/office/drawing/2014/main" id="{60C52239-FFE5-1361-6A4E-386EC6E8217C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 dirty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8CE595-F542-643B-BCB2-721E1D702671}"/>
              </a:ext>
            </a:extLst>
          </p:cNvPr>
          <p:cNvSpPr/>
          <p:nvPr/>
        </p:nvSpPr>
        <p:spPr>
          <a:xfrm>
            <a:off x="2298358" y="1655805"/>
            <a:ext cx="840259" cy="2718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check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2CFF8F-2855-9530-F349-5CE4EB8AB34C}"/>
              </a:ext>
            </a:extLst>
          </p:cNvPr>
          <p:cNvSpPr/>
          <p:nvPr/>
        </p:nvSpPr>
        <p:spPr>
          <a:xfrm>
            <a:off x="434499" y="1782988"/>
            <a:ext cx="5593585" cy="95410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We invite those interested to explore the batteries’ behaviour. How? </a:t>
            </a:r>
            <a:r>
              <a:rPr lang="en-GB" sz="11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Click on this </a:t>
            </a:r>
            <a:r>
              <a:rPr lang="en-GB" sz="1200" b="1" kern="0" dirty="0">
                <a:solidFill>
                  <a:srgbClr val="23A2FF"/>
                </a:solidFill>
                <a:latin typeface="Montserrat"/>
                <a:ea typeface="MS Minch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</a:t>
            </a:r>
            <a:r>
              <a:rPr lang="en-GB" sz="1200" b="1" i="0" u="none" strike="noStrike" kern="0" cap="none" spc="0" baseline="0" dirty="0">
                <a:solidFill>
                  <a:srgbClr val="23A2FF"/>
                </a:solidFill>
                <a:uFillTx/>
                <a:latin typeface="Montserrat"/>
                <a:ea typeface="MS Minch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GB" sz="1200" b="1" i="0" u="none" strike="noStrike" kern="0" cap="none" spc="0" baseline="0" dirty="0">
                <a:solidFill>
                  <a:srgbClr val="23A2FF"/>
                </a:solidFill>
                <a:uFillTx/>
                <a:latin typeface="Montserrat"/>
                <a:ea typeface="MS Mincho"/>
                <a:cs typeface="Calibri"/>
              </a:rPr>
              <a:t> </a:t>
            </a:r>
            <a:r>
              <a:rPr lang="en-GB" sz="1100" kern="0" dirty="0">
                <a:solidFill>
                  <a:srgbClr val="020F1E"/>
                </a:solidFill>
                <a:latin typeface="Montserrat"/>
                <a:ea typeface="MS Mincho"/>
                <a:cs typeface="Calibri"/>
              </a:rPr>
              <a:t>and use the controls to select the cases as seen in the findings sheet above to learn more! </a:t>
            </a:r>
          </a:p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The graphs below also gives an overview how the battery is used to maximize revenue and find the shortest payback time. </a:t>
            </a:r>
            <a:endParaRPr lang="en-GB" sz="14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Sweco Sans"/>
              <a:cs typeface="Sweco Sans"/>
            </a:endParaRPr>
          </a:p>
        </p:txBody>
      </p:sp>
    </p:spTree>
    <p:extLst>
      <p:ext uri="{BB962C8B-B14F-4D97-AF65-F5344CB8AC3E}">
        <p14:creationId xmlns:p14="http://schemas.microsoft.com/office/powerpoint/2010/main" val="6879078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1188</Words>
  <Application>Microsoft Office PowerPoint</Application>
  <PresentationFormat>Personnalisé</PresentationFormat>
  <Paragraphs>167</Paragraphs>
  <Slides>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12" baseType="lpstr">
      <vt:lpstr>Aptos</vt:lpstr>
      <vt:lpstr>Aptos Display</vt:lpstr>
      <vt:lpstr>Arial</vt:lpstr>
      <vt:lpstr>Montserrat</vt:lpstr>
      <vt:lpstr>Open Sans Light</vt:lpstr>
      <vt:lpstr>Roboto</vt:lpstr>
      <vt:lpstr>Roboto Light</vt:lpstr>
      <vt:lpstr>Sweco Sans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Meie Kleijburg</dc:creator>
  <cp:lastModifiedBy>Meie Kleijburg</cp:lastModifiedBy>
  <cp:revision>73</cp:revision>
  <dcterms:created xsi:type="dcterms:W3CDTF">2026-01-05T16:38:55Z</dcterms:created>
  <dcterms:modified xsi:type="dcterms:W3CDTF">2026-01-12T16:49:32Z</dcterms:modified>
</cp:coreProperties>
</file>

<file path=docProps/thumbnail.jpeg>
</file>